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7"/>
  </p:notesMasterIdLst>
  <p:sldIdLst>
    <p:sldId id="266" r:id="rId2"/>
    <p:sldId id="258" r:id="rId3"/>
    <p:sldId id="264" r:id="rId4"/>
    <p:sldId id="259" r:id="rId5"/>
    <p:sldId id="265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2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73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82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d3b5ff238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d3b5ff238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d3b5ff238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d3b5ff238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49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3000"/>
              <a:buChar char="●"/>
              <a:defRPr sz="3000"/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800"/>
              <a:buChar char="○"/>
              <a:defRPr sz="2800"/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200"/>
              <a:buChar char="■"/>
              <a:defRPr sz="2200"/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000"/>
              <a:buChar char="●"/>
              <a:defRPr sz="2000"/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800"/>
              <a:buChar char="○"/>
              <a:defRPr sz="1800"/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600"/>
              <a:buChar char="■"/>
              <a:defRPr sz="1600"/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●"/>
              <a:defRPr/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○"/>
              <a:defRPr/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■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(bold headings)">
  <p:cSld name="TITLE_AND_BODY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200"/>
              <a:buNone/>
              <a:defRPr sz="3200" b="1">
                <a:solidFill>
                  <a:srgbClr val="424A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400"/>
              <a:buChar char="●"/>
              <a:defRPr sz="2400" b="1"/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200"/>
              <a:buChar char="○"/>
              <a:defRPr sz="2200"/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000"/>
              <a:buChar char="■"/>
              <a:defRPr sz="20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800"/>
              <a:buChar char="●"/>
              <a:defRPr sz="1800"/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600"/>
              <a:buChar char="○"/>
              <a:defRPr sz="1600"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Brookes Logo">
            <a:extLst>
              <a:ext uri="{FF2B5EF4-FFF2-40B4-BE49-F238E27FC236}">
                <a16:creationId xmlns:a16="http://schemas.microsoft.com/office/drawing/2014/main" id="{C6198510-6CD2-4162-AF46-3C0A781C0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9123" y="165137"/>
            <a:ext cx="2230595" cy="6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23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9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;p13"/>
          <p:cNvSpPr txBox="1">
            <a:spLocks noGrp="1"/>
          </p:cNvSpPr>
          <p:nvPr>
            <p:ph type="ctrTitle"/>
          </p:nvPr>
        </p:nvSpPr>
        <p:spPr>
          <a:xfrm>
            <a:off x="253923" y="2461378"/>
            <a:ext cx="6968836" cy="20526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lvl="0"/>
            <a:r>
              <a:rPr lang="en-GB" sz="2100" b="1" dirty="0"/>
              <a:t>Butterflies and moths and their habitats</a:t>
            </a:r>
            <a:endParaRPr sz="2100" b="1" dirty="0"/>
          </a:p>
        </p:txBody>
      </p:sp>
      <p:sp>
        <p:nvSpPr>
          <p:cNvPr id="7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302785" y="4555581"/>
            <a:ext cx="6390450" cy="7926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1800" dirty="0"/>
              <a:t>Casper J. Breuker &amp; Melanie Gibbs</a:t>
            </a:r>
          </a:p>
          <a:p>
            <a:pPr marL="0" indent="0"/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549" y="4571647"/>
            <a:ext cx="1749883" cy="46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326" y="373815"/>
            <a:ext cx="4620492" cy="3465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5452" y="463780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2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0"/>
    </mc:Choice>
    <mc:Fallback>
      <p:transition spd="slow" advTm="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5250" y="136906"/>
            <a:ext cx="5603875" cy="4998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utterflies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and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moths are </a:t>
            </a:r>
            <a:r>
              <a:rPr lang="en-GB" sz="1600" b="1" dirty="0" smtClean="0">
                <a:latin typeface="Arial" panose="020B0604020202020204" pitchFamily="34" charset="0"/>
                <a:ea typeface="Arial" panose="020B0604020202020204" pitchFamily="34" charset="0"/>
              </a:rPr>
              <a:t>insects</a:t>
            </a:r>
          </a:p>
          <a:p>
            <a:pPr marL="0" indent="0" algn="just">
              <a:spcAft>
                <a:spcPts val="0"/>
              </a:spcAft>
              <a:buNone/>
            </a:pPr>
            <a:endParaRPr lang="en-GB" sz="1600" b="1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They can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be found in many different types of </a:t>
            </a:r>
            <a:r>
              <a:rPr lang="en-GB" sz="1600" b="1" dirty="0" smtClean="0">
                <a:latin typeface="Arial" panose="020B0604020202020204" pitchFamily="34" charset="0"/>
                <a:ea typeface="Arial" panose="020B0604020202020204" pitchFamily="34" charset="0"/>
              </a:rPr>
              <a:t>habitats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en-GB" sz="16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Grassland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Woodland</a:t>
            </a: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ardens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and parks in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towns/cities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Farmland</a:t>
            </a:r>
          </a:p>
          <a:p>
            <a:pPr marL="38100" indent="0" algn="just">
              <a:spcAft>
                <a:spcPts val="0"/>
              </a:spcAft>
              <a:buNone/>
            </a:pP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habitat is a natural environment or home </a:t>
            </a:r>
            <a:endParaRPr lang="en-GB" sz="16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   for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many different types of living things like </a:t>
            </a:r>
            <a:endParaRPr lang="en-GB" sz="16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    plants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and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animals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A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suitable habitat is one that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provides</a:t>
            </a:r>
          </a:p>
          <a:p>
            <a:pPr marL="0" indent="0" algn="just">
              <a:spcAft>
                <a:spcPts val="0"/>
              </a:spcAft>
              <a:buNone/>
            </a:pP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 The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right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types of food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The right amount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of </a:t>
            </a:r>
            <a:r>
              <a:rPr lang="en-GB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food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762" y="1249179"/>
            <a:ext cx="4158860" cy="311914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5"/>
    </mc:Choice>
    <mc:Fallback xmlns="">
      <p:transition spd="slow" advTm="3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1"/>
            <a:ext cx="4538075" cy="506730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Butterflies and moths have four stages in their </a:t>
            </a:r>
            <a:r>
              <a:rPr lang="en-GB" sz="1600" b="1" dirty="0">
                <a:latin typeface="+mn-lt"/>
                <a:ea typeface="Arial" panose="020B0604020202020204" pitchFamily="34" charset="0"/>
              </a:rPr>
              <a:t>life cycle</a:t>
            </a:r>
            <a:r>
              <a:rPr lang="en-GB" sz="1600" dirty="0">
                <a:latin typeface="+mn-lt"/>
                <a:ea typeface="Arial" panose="020B0604020202020204" pitchFamily="34" charset="0"/>
              </a:rPr>
              <a:t>:</a:t>
            </a:r>
          </a:p>
          <a:p>
            <a:pPr algn="just"/>
            <a:endParaRPr lang="en-GB" sz="1600" dirty="0">
              <a:latin typeface="+mn-lt"/>
              <a:ea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Egg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Caterpillar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Pupa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Adult</a:t>
            </a:r>
          </a:p>
          <a:p>
            <a:pPr algn="just"/>
            <a:endParaRPr lang="en-GB" sz="1600" dirty="0">
              <a:latin typeface="+mn-lt"/>
              <a:ea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Changing shape through these four stages of the life cycle is called </a:t>
            </a:r>
            <a:r>
              <a:rPr lang="en-GB" sz="1600" b="1" dirty="0" smtClean="0">
                <a:latin typeface="+mn-lt"/>
                <a:ea typeface="Arial" panose="020B0604020202020204" pitchFamily="34" charset="0"/>
              </a:rPr>
              <a:t>metamorphosis</a:t>
            </a:r>
            <a:endParaRPr lang="en-GB" sz="1600" dirty="0" smtClean="0">
              <a:latin typeface="+mn-lt"/>
              <a:ea typeface="Arial" panose="020B0604020202020204" pitchFamily="34" charset="0"/>
            </a:endParaRPr>
          </a:p>
          <a:p>
            <a:pPr marL="0" indent="0" algn="just">
              <a:buNone/>
            </a:pPr>
            <a:endParaRPr lang="en-GB" sz="1600" dirty="0">
              <a:latin typeface="+mn-lt"/>
              <a:ea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Most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butterfly </a:t>
            </a:r>
            <a:r>
              <a:rPr lang="en-GB" sz="1600" dirty="0">
                <a:latin typeface="+mn-lt"/>
                <a:ea typeface="Arial" panose="020B0604020202020204" pitchFamily="34" charset="0"/>
              </a:rPr>
              <a:t>and moth caterpillars only eat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plants. Some </a:t>
            </a:r>
            <a:r>
              <a:rPr lang="en-GB" sz="1600" smtClean="0">
                <a:latin typeface="+mn-lt"/>
                <a:ea typeface="Arial" panose="020B0604020202020204" pitchFamily="34" charset="0"/>
              </a:rPr>
              <a:t>adult butterflies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and moths eat nectar from plant flowers </a:t>
            </a:r>
          </a:p>
          <a:p>
            <a:pPr marL="0" indent="0" algn="just">
              <a:buNone/>
            </a:pPr>
            <a:endParaRPr lang="en-GB" sz="1600" dirty="0"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A suitable habitat needs to have food for both the caterpillar and adult life </a:t>
            </a:r>
            <a:r>
              <a:rPr lang="en-GB" sz="1600" dirty="0" smtClean="0">
                <a:latin typeface="+mn-lt"/>
                <a:ea typeface="Arial" panose="020B0604020202020204" pitchFamily="34" charset="0"/>
              </a:rPr>
              <a:t>stages </a:t>
            </a:r>
            <a:endParaRPr lang="en-GB" sz="1600" dirty="0">
              <a:latin typeface="+mn-lt"/>
              <a:ea typeface="Calibri" panose="020F0502020204030204" pitchFamily="34" charset="0"/>
            </a:endParaRPr>
          </a:p>
          <a:p>
            <a:pPr marL="38100" indent="0">
              <a:buNone/>
            </a:pP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738976" y="339059"/>
            <a:ext cx="4299027" cy="4510736"/>
            <a:chOff x="4738976" y="339059"/>
            <a:chExt cx="4299027" cy="4510736"/>
          </a:xfrm>
        </p:grpSpPr>
        <p:grpSp>
          <p:nvGrpSpPr>
            <p:cNvPr id="22" name="Group 21"/>
            <p:cNvGrpSpPr/>
            <p:nvPr/>
          </p:nvGrpSpPr>
          <p:grpSpPr>
            <a:xfrm>
              <a:off x="4738976" y="339059"/>
              <a:ext cx="4299027" cy="4510736"/>
              <a:chOff x="2139683" y="244943"/>
              <a:chExt cx="8310898" cy="642471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139683" y="721372"/>
                <a:ext cx="8310898" cy="5409934"/>
                <a:chOff x="2139683" y="721372"/>
                <a:chExt cx="8310898" cy="5409934"/>
              </a:xfrm>
            </p:grpSpPr>
            <p:sp>
              <p:nvSpPr>
                <p:cNvPr id="29" name="Down Arrow 28"/>
                <p:cNvSpPr/>
                <p:nvPr/>
              </p:nvSpPr>
              <p:spPr>
                <a:xfrm rot="19036621">
                  <a:off x="7309759" y="1141190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Down Arrow 29"/>
                <p:cNvSpPr/>
                <p:nvPr/>
              </p:nvSpPr>
              <p:spPr>
                <a:xfrm rot="1973739">
                  <a:off x="7745406" y="4100958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Down Arrow 30"/>
                <p:cNvSpPr/>
                <p:nvPr/>
              </p:nvSpPr>
              <p:spPr>
                <a:xfrm rot="5400000">
                  <a:off x="5607316" y="5399786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Down Arrow 31"/>
                <p:cNvSpPr/>
                <p:nvPr/>
              </p:nvSpPr>
              <p:spPr>
                <a:xfrm rot="10431223">
                  <a:off x="3640411" y="3710882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Down Arrow 32"/>
                <p:cNvSpPr/>
                <p:nvPr/>
              </p:nvSpPr>
              <p:spPr>
                <a:xfrm rot="13480712">
                  <a:off x="4273965" y="1144818"/>
                  <a:ext cx="484632" cy="978408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344481" y="721372"/>
                  <a:ext cx="1338423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Adult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9271000" y="2889128"/>
                  <a:ext cx="1071461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Egg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8335568" y="4829698"/>
                  <a:ext cx="2115013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Caterpillar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139683" y="4659518"/>
                  <a:ext cx="1212863" cy="43837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Pupa</a:t>
                  </a:r>
                  <a:endParaRPr lang="en-GB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7373" y="2196181"/>
                <a:ext cx="1884650" cy="149521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3797" y="244943"/>
                <a:ext cx="2123576" cy="15926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9221" y="2150851"/>
                <a:ext cx="1933685" cy="145026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59417" y="5190839"/>
                <a:ext cx="1971755" cy="147881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l="44355" t="30361" r="34361" b="35055"/>
            <a:stretch/>
          </p:blipFill>
          <p:spPr>
            <a:xfrm>
              <a:off x="5335308" y="3512579"/>
              <a:ext cx="1084939" cy="10524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7"/>
    </mc:Choice>
    <mc:Fallback xmlns="">
      <p:transition spd="slow" advTm="4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33350"/>
            <a:ext cx="4269825" cy="4645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In some habitats, humans grow plants e.g. for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Sometimes moth and butterfly caterpillars eat these plants</a:t>
            </a:r>
          </a:p>
          <a:p>
            <a:pPr marL="76200" indent="0">
              <a:buNone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Humans think of these caterpillars as pests</a:t>
            </a:r>
          </a:p>
          <a:p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Humans have made chemicals to can get rid of these unwanted caterpillars</a:t>
            </a:r>
          </a:p>
          <a:p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These chemicals are called pesticides</a:t>
            </a:r>
          </a:p>
          <a:p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ea typeface="Arial" panose="020B0604020202020204" pitchFamily="34" charset="0"/>
              </a:rPr>
              <a:t>A pesticide specifically made to kill insect pests is called an </a:t>
            </a: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</a:rPr>
              <a:t>insecticide</a:t>
            </a: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Picture 4" descr="0ec03b0a-0bd9-403d-8a57-75c4ca6305a2@GBRP26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b="4288"/>
          <a:stretch/>
        </p:blipFill>
        <p:spPr bwMode="auto">
          <a:xfrm rot="5400000">
            <a:off x="4621035" y="750283"/>
            <a:ext cx="4669572" cy="36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2"/>
    </mc:Choice>
    <mc:Fallback xmlns="">
      <p:transition spd="slow" advTm="3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517bc4a-8642-4181-9933-f025672cad9b@GBRP2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81" y="333376"/>
            <a:ext cx="1681636" cy="22421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3bd56cbe-08d4-4b13-8e1d-9ed8290398a2@GBRP2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62276" y="2686465"/>
            <a:ext cx="2253827" cy="1690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ce98ee4-d5b9-4519-90a2-92303b52fd92@GBRP26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1418" r="12222" b="9206"/>
          <a:stretch/>
        </p:blipFill>
        <p:spPr bwMode="auto">
          <a:xfrm>
            <a:off x="7132317" y="572500"/>
            <a:ext cx="2007104" cy="1645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11150" y="133350"/>
            <a:ext cx="4794250" cy="511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Using pesticides is important in farmlands</a:t>
            </a:r>
          </a:p>
          <a:p>
            <a:pPr algn="just">
              <a:spcAft>
                <a:spcPts val="0"/>
              </a:spcAft>
            </a:pP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But pesticides can also kill caterpillars who don’t eat the crops, but just live nearby to the pests</a:t>
            </a:r>
          </a:p>
          <a:p>
            <a:pPr algn="just">
              <a:spcAft>
                <a:spcPts val="0"/>
              </a:spcAft>
            </a:pPr>
            <a:endParaRPr lang="en-GB" sz="1600" b="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These caterpillars play an important role in nature:</a:t>
            </a:r>
          </a:p>
          <a:p>
            <a:pPr algn="just">
              <a:spcAft>
                <a:spcPts val="0"/>
              </a:spcAft>
            </a:pPr>
            <a:endParaRPr lang="en-GB" sz="1600" b="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 food for other animals</a:t>
            </a:r>
          </a:p>
          <a:p>
            <a:pPr algn="just">
              <a:spcAft>
                <a:spcPts val="0"/>
              </a:spcAft>
            </a:pPr>
            <a:endParaRPr lang="en-GB" sz="1600" b="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And when they are adults, as pollinators of plants</a:t>
            </a:r>
          </a:p>
          <a:p>
            <a:pPr algn="just">
              <a:spcAft>
                <a:spcPts val="0"/>
              </a:spcAft>
            </a:pPr>
            <a:endParaRPr lang="en-GB" sz="1600" b="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 we need to use pesticides carefully to try to protect these non-pest caterpillars from harm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5496172" y="4706475"/>
            <a:ext cx="5676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All images by Melanie Gibbs and Casper Breuker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11"/>
    </mc:Choice>
    <mc:Fallback xmlns="">
      <p:transition spd="slow" advTm="7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RE Brookes (Light-Yellow)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D10373"/>
      </a:accent1>
      <a:accent2>
        <a:srgbClr val="212121"/>
      </a:accent2>
      <a:accent3>
        <a:srgbClr val="78909C"/>
      </a:accent3>
      <a:accent4>
        <a:srgbClr val="F49103"/>
      </a:accent4>
      <a:accent5>
        <a:srgbClr val="0085A1"/>
      </a:accent5>
      <a:accent6>
        <a:srgbClr val="E3BA12"/>
      </a:accent6>
      <a:hlink>
        <a:srgbClr val="0038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E Presentations 16_9 Simple Brookes (Light-Yellow).potx" id="{383624DA-0E09-40E1-8AEA-37A70833F755}" vid="{53DA6466-0883-4ADF-BC8A-CD516376BDB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E05A9A-66DD-439C-8565-C508E3969299}"/>
</file>

<file path=customXml/itemProps2.xml><?xml version="1.0" encoding="utf-8"?>
<ds:datastoreItem xmlns:ds="http://schemas.openxmlformats.org/officeDocument/2006/customXml" ds:itemID="{EEAADD3C-E1FF-4FF8-85D0-74A7925EE39D}"/>
</file>

<file path=docProps/app.xml><?xml version="1.0" encoding="utf-8"?>
<Properties xmlns="http://schemas.openxmlformats.org/officeDocument/2006/extended-properties" xmlns:vt="http://schemas.openxmlformats.org/officeDocument/2006/docPropsVTypes">
  <Template>Download - MRE Presentations 16_9 PowerPoint (Light-Yellow)</Template>
  <TotalTime>211</TotalTime>
  <Words>272</Words>
  <Application>Microsoft Office PowerPoint</Application>
  <PresentationFormat>On-screen Show (16:9)</PresentationFormat>
  <Paragraphs>58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MRE Brookes (Light-Yellow)</vt:lpstr>
      <vt:lpstr>Butterflies and moths and their habitats</vt:lpstr>
      <vt:lpstr>PowerPoint Presentation</vt:lpstr>
      <vt:lpstr>PowerPoint Presentation</vt:lpstr>
      <vt:lpstr>PowerPoint Presentation</vt:lpstr>
      <vt:lpstr>PowerPoint Presentation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a course and University</dc:title>
  <dc:creator>Melanie Gibbs</dc:creator>
  <cp:lastModifiedBy>Melanie Gibbs</cp:lastModifiedBy>
  <cp:revision>19</cp:revision>
  <dcterms:created xsi:type="dcterms:W3CDTF">2022-02-01T11:21:29Z</dcterms:created>
  <dcterms:modified xsi:type="dcterms:W3CDTF">2022-02-06T17:50:28Z</dcterms:modified>
</cp:coreProperties>
</file>